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handoutMasterIdLst>
    <p:handoutMasterId r:id="rId23"/>
  </p:handoutMasterIdLst>
  <p:sldIdLst>
    <p:sldId id="256" r:id="rId2"/>
    <p:sldId id="272" r:id="rId3"/>
    <p:sldId id="290" r:id="rId4"/>
    <p:sldId id="291" r:id="rId5"/>
    <p:sldId id="292" r:id="rId6"/>
    <p:sldId id="293" r:id="rId7"/>
    <p:sldId id="263" r:id="rId8"/>
    <p:sldId id="295" r:id="rId9"/>
    <p:sldId id="294" r:id="rId10"/>
    <p:sldId id="306" r:id="rId11"/>
    <p:sldId id="298" r:id="rId12"/>
    <p:sldId id="296" r:id="rId13"/>
    <p:sldId id="286" r:id="rId14"/>
    <p:sldId id="287" r:id="rId15"/>
    <p:sldId id="289" r:id="rId16"/>
    <p:sldId id="300" r:id="rId17"/>
    <p:sldId id="305" r:id="rId18"/>
    <p:sldId id="299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BA00"/>
    <a:srgbClr val="996600"/>
    <a:srgbClr val="FF9900"/>
    <a:srgbClr val="663300"/>
    <a:srgbClr val="894400"/>
    <a:srgbClr val="A45100"/>
    <a:srgbClr val="B7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 autoAdjust="0"/>
  </p:normalViewPr>
  <p:slideViewPr>
    <p:cSldViewPr>
      <p:cViewPr varScale="1">
        <p:scale>
          <a:sx n="131" d="100"/>
          <a:sy n="131" d="100"/>
        </p:scale>
        <p:origin x="1624" y="18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419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19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F1E1B6-95F2-4AA8-9D1F-A3ED5FFFC1F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64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27537B8-B70A-4EC9-A100-38F024B597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02D-A4EF-484B-B8EC-F777DCDE41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485C-8A20-4AE7-A06E-F3392335E0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2B4E-8D6D-4BAD-99C4-61539A860D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CEEE376-7465-41F5-AB3E-395A919ED910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CA5BF6-8255-4688-B102-C22739803D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E184B41-0C79-4979-B130-9DEEF7A56C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1F81-74AA-468B-BA21-D323E0EC47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F3627F-9844-4EA8-B248-FBF57015DF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0A3ED12-6FD8-42CA-8F79-45A8B10B46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A97D369-BA9D-4D5E-A455-1F65B05326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3EAD4A-94A3-4F08-8534-69773E3ACD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219200" y="1981200"/>
            <a:ext cx="7924800" cy="17081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000" b="1" dirty="0">
                <a:solidFill>
                  <a:schemeClr val="bg1"/>
                </a:solidFill>
                <a:latin typeface="Verdana" pitchFamily="34" charset="0"/>
              </a:rPr>
              <a:t> Veinte Años de Acreditación en la Educación Veterinaria en México: </a:t>
            </a:r>
          </a:p>
          <a:p>
            <a:pPr algn="ctr">
              <a:spcBef>
                <a:spcPct val="50000"/>
              </a:spcBef>
            </a:pPr>
            <a:r>
              <a:rPr lang="es-ES_tradnl" sz="3000" b="1" dirty="0">
                <a:solidFill>
                  <a:schemeClr val="bg1"/>
                </a:solidFill>
                <a:latin typeface="Verdana" pitchFamily="34" charset="0"/>
              </a:rPr>
              <a:t>                     CONEVET</a:t>
            </a:r>
            <a:endParaRPr lang="es-ES" sz="3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486400" y="5029200"/>
            <a:ext cx="3429000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>
                <a:solidFill>
                  <a:schemeClr val="bg1"/>
                </a:solidFill>
                <a:latin typeface="Times New Roman" charset="0"/>
              </a:rPr>
              <a:t>Alberto Arrés Rangel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chemeClr val="bg1"/>
                </a:solidFill>
                <a:latin typeface="Times New Roman" charset="0"/>
              </a:rPr>
              <a:t>U de G.  Octubre 2015.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chemeClr val="bg1"/>
                </a:solidFill>
                <a:latin typeface="Times New Roman" charset="0"/>
              </a:rPr>
              <a:t>Comité de Pares. </a:t>
            </a:r>
          </a:p>
          <a:p>
            <a:pPr>
              <a:spcBef>
                <a:spcPct val="50000"/>
              </a:spcBef>
            </a:pPr>
            <a:endParaRPr lang="es-ES" b="1" dirty="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76" y="3046367"/>
            <a:ext cx="4656024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2" y="99464"/>
            <a:ext cx="12025336" cy="676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74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6672" y="-1054631"/>
            <a:ext cx="11089232" cy="649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170909"/>
            <a:ext cx="66967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84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FMVZ\Mis documentos\Mis imágenes\Imagen\Imagen 5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1759" y="1855365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2795928" y="1183835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PANVET- COPEVET- APEFCV</a:t>
            </a:r>
          </a:p>
        </p:txBody>
      </p:sp>
    </p:spTree>
    <p:extLst>
      <p:ext uri="{BB962C8B-B14F-4D97-AF65-F5344CB8AC3E}">
        <p14:creationId xmlns:p14="http://schemas.microsoft.com/office/powerpoint/2010/main" val="3060372359"/>
      </p:ext>
    </p:extLst>
  </p:cSld>
  <p:clrMapOvr>
    <a:masterClrMapping/>
  </p:clrMapOvr>
  <p:transition>
    <p:wheel/>
    <p:sndAc>
      <p:stSnd>
        <p:snd r:embed="rId2" name="explod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457200"/>
            <a:ext cx="7299920" cy="838200"/>
          </a:xfrm>
        </p:spPr>
        <p:txBody>
          <a:bodyPr>
            <a:normAutofit fontScale="90000"/>
          </a:bodyPr>
          <a:lstStyle/>
          <a:p>
            <a:br>
              <a:rPr lang="es-MX" dirty="0">
                <a:solidFill>
                  <a:schemeClr val="bg1"/>
                </a:solidFill>
              </a:rPr>
            </a:br>
            <a:r>
              <a:rPr lang="es-MX" dirty="0">
                <a:solidFill>
                  <a:schemeClr val="bg1"/>
                </a:solidFill>
              </a:rPr>
              <a:t>SITUACIÓN ACTUAL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554162"/>
            <a:ext cx="7299920" cy="4525963"/>
          </a:xfrm>
        </p:spPr>
        <p:txBody>
          <a:bodyPr/>
          <a:lstStyle/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18 programas acreditados</a:t>
            </a:r>
          </a:p>
          <a:p>
            <a:r>
              <a:rPr lang="es-MX" dirty="0">
                <a:solidFill>
                  <a:schemeClr val="bg1"/>
                </a:solidFill>
              </a:rPr>
              <a:t>55 programas formales. ?</a:t>
            </a:r>
          </a:p>
          <a:p>
            <a:r>
              <a:rPr lang="es-MX" dirty="0">
                <a:solidFill>
                  <a:schemeClr val="bg1"/>
                </a:solidFill>
              </a:rPr>
              <a:t>Programas </a:t>
            </a:r>
            <a:r>
              <a:rPr lang="es-MX" dirty="0">
                <a:solidFill>
                  <a:srgbClr val="FF0000"/>
                </a:solidFill>
              </a:rPr>
              <a:t>emergentes</a:t>
            </a:r>
            <a:r>
              <a:rPr lang="es-MX" dirty="0">
                <a:solidFill>
                  <a:schemeClr val="bg1"/>
                </a:solidFill>
              </a:rPr>
              <a:t>. Sin cubrir los mínimos para ofrecer educación veterinaria.</a:t>
            </a:r>
          </a:p>
          <a:p>
            <a:pPr marL="64008" indent="0">
              <a:buNone/>
            </a:pPr>
            <a:endParaRPr lang="es-MX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0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	</a:t>
            </a:r>
            <a:r>
              <a:rPr lang="es-MX" dirty="0">
                <a:solidFill>
                  <a:schemeClr val="bg1"/>
                </a:solidFill>
              </a:rPr>
              <a:t>PROSPECTIVA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554162"/>
            <a:ext cx="7515944" cy="4525963"/>
          </a:xfrm>
        </p:spPr>
        <p:txBody>
          <a:bodyPr/>
          <a:lstStyle/>
          <a:p>
            <a:endParaRPr lang="es-MX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Intensificar acompañamiento  a programas con viabilidad.</a:t>
            </a:r>
          </a:p>
          <a:p>
            <a:r>
              <a:rPr lang="es-MX" dirty="0">
                <a:solidFill>
                  <a:schemeClr val="bg1"/>
                </a:solidFill>
              </a:rPr>
              <a:t>Fomentar calidad.</a:t>
            </a:r>
          </a:p>
          <a:p>
            <a:r>
              <a:rPr lang="es-MX" dirty="0">
                <a:solidFill>
                  <a:schemeClr val="bg1"/>
                </a:solidFill>
              </a:rPr>
              <a:t>Incrementar reconocimiento a la educación veterinaria formal y de calidad.</a:t>
            </a:r>
          </a:p>
          <a:p>
            <a:r>
              <a:rPr lang="es-MX" dirty="0">
                <a:solidFill>
                  <a:schemeClr val="bg1"/>
                </a:solidFill>
              </a:rPr>
              <a:t>Acreditación internacional paralela.</a:t>
            </a:r>
          </a:p>
          <a:p>
            <a:endParaRPr lang="es-MX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bg1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726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515944" cy="1008112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POLÍTICAS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700808"/>
            <a:ext cx="7515944" cy="4379317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Ofrecer servicios con calidad.</a:t>
            </a:r>
          </a:p>
          <a:p>
            <a:r>
              <a:rPr lang="es-MX" dirty="0">
                <a:solidFill>
                  <a:schemeClr val="bg1"/>
                </a:solidFill>
              </a:rPr>
              <a:t>Mostrar y demostrar una actitud asertiva. </a:t>
            </a:r>
          </a:p>
          <a:p>
            <a:r>
              <a:rPr lang="es-MX" dirty="0">
                <a:solidFill>
                  <a:schemeClr val="bg1"/>
                </a:solidFill>
              </a:rPr>
              <a:t>Ser propositivos en las evaluaciones y recomendaciones al programa.</a:t>
            </a:r>
          </a:p>
          <a:p>
            <a:r>
              <a:rPr lang="es-MX" dirty="0">
                <a:solidFill>
                  <a:schemeClr val="bg1"/>
                </a:solidFill>
              </a:rPr>
              <a:t>Fomentar capacitaciones.</a:t>
            </a:r>
          </a:p>
          <a:p>
            <a:r>
              <a:rPr lang="es-MX" dirty="0">
                <a:solidFill>
                  <a:schemeClr val="bg1"/>
                </a:solidFill>
              </a:rPr>
              <a:t>Dar continuidad a la internacionalización.</a:t>
            </a:r>
          </a:p>
        </p:txBody>
      </p:sp>
    </p:spTree>
    <p:extLst>
      <p:ext uri="{BB962C8B-B14F-4D97-AF65-F5344CB8AC3E}">
        <p14:creationId xmlns:p14="http://schemas.microsoft.com/office/powerpoint/2010/main" val="387657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REUNIÓN TRILATERAL </a:t>
            </a:r>
            <a:br>
              <a:rPr lang="es-MX" dirty="0"/>
            </a:br>
            <a:r>
              <a:rPr lang="es-MX" dirty="0"/>
              <a:t>MEXICO-USA-CANADA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Lideres de  Veterinaria de Norteamérica. 2015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18" y="2540892"/>
            <a:ext cx="8748464" cy="502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27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CONGRESO MUNDIAL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1132206"/>
            <a:ext cx="10142893" cy="570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2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3006" y="2745894"/>
            <a:ext cx="6858000" cy="258854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400" b="1" dirty="0"/>
              <a:t>“Prospective of Veterinary Medicine Education in </a:t>
            </a:r>
            <a:r>
              <a:rPr lang="en-US" sz="4400" b="1" dirty="0" err="1"/>
              <a:t>Latinoamerica</a:t>
            </a:r>
            <a:r>
              <a:rPr lang="en-US" sz="4400" b="1" dirty="0"/>
              <a:t>”. </a:t>
            </a:r>
            <a:br>
              <a:rPr lang="en-US" sz="4400" b="1" dirty="0"/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854355"/>
            <a:ext cx="6858000" cy="1655762"/>
          </a:xfrm>
        </p:spPr>
        <p:txBody>
          <a:bodyPr>
            <a:normAutofit fontScale="92500" lnSpcReduction="20000"/>
          </a:bodyPr>
          <a:lstStyle/>
          <a:p>
            <a:endParaRPr lang="es-MX" dirty="0"/>
          </a:p>
          <a:p>
            <a:endParaRPr lang="es-MX" dirty="0"/>
          </a:p>
          <a:p>
            <a:r>
              <a:rPr lang="es-MX" sz="3200" i="1" dirty="0"/>
              <a:t>32nd. </a:t>
            </a:r>
            <a:r>
              <a:rPr lang="es-MX" sz="3200" i="1" dirty="0" err="1"/>
              <a:t>World</a:t>
            </a:r>
            <a:r>
              <a:rPr lang="es-MX" sz="3200" i="1" dirty="0"/>
              <a:t> </a:t>
            </a:r>
            <a:r>
              <a:rPr lang="es-MX" sz="3200" i="1" dirty="0" err="1"/>
              <a:t>Veterinary</a:t>
            </a:r>
            <a:r>
              <a:rPr lang="es-MX" sz="3200" i="1" dirty="0"/>
              <a:t> </a:t>
            </a:r>
            <a:r>
              <a:rPr lang="es-MX" sz="3200" i="1" dirty="0" err="1"/>
              <a:t>Congress</a:t>
            </a:r>
            <a:endParaRPr lang="es-MX" sz="3200" i="1" dirty="0"/>
          </a:p>
          <a:p>
            <a:r>
              <a:rPr lang="es-MX" sz="3200" i="1" dirty="0" err="1"/>
              <a:t>Istanbul-Turkey</a:t>
            </a:r>
            <a:endParaRPr lang="es-MX" sz="32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78" y="314325"/>
            <a:ext cx="2321719" cy="971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6293644" y="5570210"/>
            <a:ext cx="2542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Juan Taylor P.</a:t>
            </a:r>
          </a:p>
          <a:p>
            <a:r>
              <a:rPr lang="es-MX" dirty="0"/>
              <a:t>Alberto </a:t>
            </a:r>
            <a:r>
              <a:rPr lang="es-MX" dirty="0" err="1"/>
              <a:t>Arrés</a:t>
            </a:r>
            <a:r>
              <a:rPr lang="es-MX" dirty="0"/>
              <a:t> R.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3808811" y="3244334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0475" algn="ctr">
              <a:spcAft>
                <a:spcPts val="0"/>
              </a:spcAft>
            </a:pPr>
            <a:r>
              <a:rPr lang="es-MX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20" y="381773"/>
            <a:ext cx="1570973" cy="910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 descr="Logo"/>
          <p:cNvPicPr/>
          <p:nvPr/>
        </p:nvPicPr>
        <p:blipFill>
          <a:blip r:embed="rId3" cstate="email">
            <a:lum bright="-12000" contras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619" y="314325"/>
            <a:ext cx="1002150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824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42" y="82322"/>
            <a:ext cx="8774587" cy="492714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/>
              <a:t>AW in </a:t>
            </a:r>
            <a:r>
              <a:rPr lang="es-MX" sz="2800" b="1" dirty="0" err="1"/>
              <a:t>curriculum</a:t>
            </a:r>
            <a:r>
              <a:rPr lang="es-MX" sz="2800" b="1" dirty="0"/>
              <a:t>.   -</a:t>
            </a:r>
            <a:r>
              <a:rPr lang="es-MX" sz="2800" dirty="0"/>
              <a:t>Meeting Buenos Aires, Argentina. 7-8 </a:t>
            </a:r>
            <a:r>
              <a:rPr lang="es-MX" sz="2800" dirty="0" err="1"/>
              <a:t>may</a:t>
            </a:r>
            <a:r>
              <a:rPr lang="es-MX" sz="2800" dirty="0"/>
              <a:t>/ </a:t>
            </a:r>
            <a:r>
              <a:rPr lang="es-MX" sz="2800" b="1" dirty="0"/>
              <a:t>2015</a:t>
            </a:r>
            <a:r>
              <a:rPr lang="es-MX" sz="2800" dirty="0"/>
              <a:t>-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42" y="575036"/>
            <a:ext cx="9041816" cy="60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4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oto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8408" y="1412776"/>
            <a:ext cx="6858048" cy="4072150"/>
          </a:xfrm>
          <a:prstGeom prst="rect">
            <a:avLst/>
          </a:prstGeom>
          <a:ln w="127000" cap="rnd">
            <a:solidFill>
              <a:schemeClr val="accent5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2245326" y="584765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FUNDACION DEL CONEVET. Marzo 3, 1995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1" y="642516"/>
            <a:ext cx="9033209" cy="602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39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s-MX" dirty="0"/>
              <a:t>BUENOS </a:t>
            </a:r>
          </a:p>
          <a:p>
            <a:pPr marL="64008" indent="0">
              <a:buNone/>
            </a:pPr>
            <a:r>
              <a:rPr lang="es-MX" dirty="0"/>
              <a:t>AIRES, ARG.</a:t>
            </a:r>
          </a:p>
          <a:p>
            <a:pPr marL="64008" indent="0">
              <a:buNone/>
            </a:pPr>
            <a:r>
              <a:rPr lang="es-MX" dirty="0"/>
              <a:t>AGOSTO  2015</a:t>
            </a:r>
          </a:p>
          <a:p>
            <a:pPr marL="64008" indent="0">
              <a:buNone/>
            </a:pPr>
            <a:r>
              <a:rPr lang="es-MX" dirty="0"/>
              <a:t> CONVENIO COPEVET- OIE-CONEVET PARA INCLUSION DE INDICADORES QUE GARANTICEN LA INCORPORACIÓN DE COMPETENCIAS PROFESIONALES BASICAS, ESPECIFICAS Y AVANZADAS EN PLANES DE ESTUDIO DE PROGRAMAS ACREDITADOS POR COPEVET.</a:t>
            </a:r>
          </a:p>
        </p:txBody>
      </p:sp>
      <p:pic>
        <p:nvPicPr>
          <p:cNvPr id="4" name="3 Imagen" descr="C:\Users\Alberto\AppData\Local\Microsoft\Windows\Temporary Internet Files\Content.Word\20151030_00492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5612130" cy="315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             </a:t>
            </a:r>
            <a:r>
              <a:rPr lang="es-MX" dirty="0">
                <a:solidFill>
                  <a:schemeClr val="bg1"/>
                </a:solidFill>
              </a:rPr>
              <a:t>XX ANIVERSARIO</a:t>
            </a:r>
          </a:p>
        </p:txBody>
      </p:sp>
      <p:pic>
        <p:nvPicPr>
          <p:cNvPr id="1026" name="Picture 2" descr="C:\Users\Alberto\Documents\CONEVET\XX Aniversario\Captura de pantalla 2015-08-12 a las 14.06.3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0948" y="1882775"/>
            <a:ext cx="678210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3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XX Aniversario CONEVET</a:t>
            </a:r>
          </a:p>
        </p:txBody>
      </p:sp>
      <p:pic>
        <p:nvPicPr>
          <p:cNvPr id="1026" name="Picture 2" descr="D:\Nueva carpeta\20 años CONEVET (2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4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CONEVET: 20 Años.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                                        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45389"/>
            <a:ext cx="4392488" cy="4462998"/>
          </a:xfrm>
          <a:prstGeom prst="rect">
            <a:avLst/>
          </a:prstGeom>
        </p:spPr>
      </p:pic>
      <p:pic>
        <p:nvPicPr>
          <p:cNvPr id="2050" name="Picture 2" descr="D:\Mis Documetos\CONEVET 2\CELEBRACIÓN XX ANIVERSARIO\UVM D\_ANL14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545389"/>
            <a:ext cx="7253908" cy="483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Reconocimiento COPAES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2001. </a:t>
            </a:r>
          </a:p>
          <a:p>
            <a:pPr marL="64008" indent="0">
              <a:buNone/>
            </a:pPr>
            <a:r>
              <a:rPr lang="es-MX" dirty="0"/>
              <a:t>El Consejo de Educación de Educación de la Medicina Veterinaria y Zootecnia. A.C. </a:t>
            </a:r>
          </a:p>
          <a:p>
            <a:pPr marL="64008" indent="0" algn="ctr">
              <a:buNone/>
            </a:pPr>
            <a:r>
              <a:rPr lang="es-MX" sz="3600" b="1" dirty="0"/>
              <a:t>CONEVET</a:t>
            </a:r>
            <a:r>
              <a:rPr lang="es-MX" dirty="0"/>
              <a:t> </a:t>
            </a:r>
          </a:p>
          <a:p>
            <a:pPr marL="64008" indent="0">
              <a:buNone/>
            </a:pPr>
            <a:r>
              <a:rPr lang="es-MX" dirty="0"/>
              <a:t>se convierte en el</a:t>
            </a:r>
          </a:p>
          <a:p>
            <a:pPr marL="64008" indent="0">
              <a:buNone/>
            </a:pPr>
            <a:r>
              <a:rPr lang="es-MX" dirty="0"/>
              <a:t>PRIMER ORGANISMO ACREDITADOR RECONOCIDO POR EL Consejo para la Acreditación de la Educación Superior. </a:t>
            </a:r>
          </a:p>
          <a:p>
            <a:pPr marL="64008" indent="0" algn="ctr">
              <a:buNone/>
            </a:pPr>
            <a:r>
              <a:rPr lang="es-MX" sz="3600" b="1" dirty="0"/>
              <a:t>COPAES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513" y="2708919"/>
            <a:ext cx="2386487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2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47800" y="838200"/>
            <a:ext cx="7239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dirty="0">
                <a:solidFill>
                  <a:schemeClr val="bg1"/>
                </a:solidFill>
              </a:rPr>
              <a:t>ACREDITACIÓN</a:t>
            </a:r>
          </a:p>
          <a:p>
            <a:pPr algn="just">
              <a:spcBef>
                <a:spcPct val="50000"/>
              </a:spcBef>
            </a:pPr>
            <a:r>
              <a:rPr lang="es-ES_tradnl" sz="2000" b="1" dirty="0">
                <a:solidFill>
                  <a:schemeClr val="bg1"/>
                </a:solidFill>
              </a:rPr>
              <a:t>DIAGNOSTICO</a:t>
            </a:r>
          </a:p>
          <a:p>
            <a:pPr algn="just">
              <a:spcBef>
                <a:spcPct val="50000"/>
              </a:spcBef>
            </a:pPr>
            <a:r>
              <a:rPr lang="es-ES_tradnl" sz="2000" b="1" dirty="0">
                <a:solidFill>
                  <a:schemeClr val="bg1"/>
                </a:solidFill>
              </a:rPr>
              <a:t>ESTABLECIMIENTO DE INDICADORES</a:t>
            </a:r>
          </a:p>
          <a:p>
            <a:pPr algn="just">
              <a:spcBef>
                <a:spcPct val="50000"/>
              </a:spcBef>
            </a:pPr>
            <a:r>
              <a:rPr lang="es-ES_tradnl" sz="2000" b="1" dirty="0">
                <a:solidFill>
                  <a:schemeClr val="bg1"/>
                </a:solidFill>
              </a:rPr>
              <a:t>METODOLOGÍA</a:t>
            </a:r>
          </a:p>
          <a:p>
            <a:pPr algn="just">
              <a:spcBef>
                <a:spcPct val="50000"/>
              </a:spcBef>
            </a:pPr>
            <a:r>
              <a:rPr lang="es-ES_tradnl" sz="2000" b="1" dirty="0">
                <a:solidFill>
                  <a:schemeClr val="bg1"/>
                </a:solidFill>
              </a:rPr>
              <a:t>Autoevaluación</a:t>
            </a:r>
          </a:p>
          <a:p>
            <a:pPr algn="just">
              <a:spcBef>
                <a:spcPct val="50000"/>
              </a:spcBef>
            </a:pPr>
            <a:r>
              <a:rPr lang="es-ES_tradnl" sz="2000" b="1" dirty="0">
                <a:solidFill>
                  <a:schemeClr val="bg1"/>
                </a:solidFill>
              </a:rPr>
              <a:t>PROCESO DE EVALUACION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es-ES_tradnl" sz="2000" b="1" dirty="0">
                <a:solidFill>
                  <a:schemeClr val="bg1"/>
                </a:solidFill>
              </a:rPr>
              <a:t> Análisis- Visita -Dictamen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s-ES_tradnl" sz="2000" b="1" u="sng" dirty="0">
                <a:solidFill>
                  <a:schemeClr val="bg1"/>
                </a:solidFill>
              </a:rPr>
              <a:t>PROGRAMAS ACREDITADOS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ES_tradnl" sz="2800" b="1" dirty="0">
                <a:solidFill>
                  <a:schemeClr val="bg1"/>
                </a:solidFill>
              </a:rPr>
              <a:t>1997</a:t>
            </a:r>
            <a:r>
              <a:rPr lang="es-ES_tradnl" sz="2000" b="1" dirty="0">
                <a:solidFill>
                  <a:schemeClr val="bg1"/>
                </a:solidFill>
              </a:rPr>
              <a:t>   UAEM	      UNAM-CU	    CUCBA-</a:t>
            </a:r>
            <a:r>
              <a:rPr lang="es-ES_tradnl" sz="2000" b="1" dirty="0" err="1">
                <a:solidFill>
                  <a:schemeClr val="bg1"/>
                </a:solidFill>
              </a:rPr>
              <a:t>UdeG</a:t>
            </a:r>
            <a:r>
              <a:rPr lang="es-ES_tradnl" sz="2000" b="1" dirty="0">
                <a:solidFill>
                  <a:schemeClr val="bg1"/>
                </a:solidFill>
              </a:rPr>
              <a:t>        U.A.B.C.</a:t>
            </a:r>
            <a:r>
              <a:rPr lang="es-MX" sz="2000" b="1" dirty="0">
                <a:solidFill>
                  <a:schemeClr val="bg1"/>
                </a:solidFill>
              </a:rPr>
              <a:t>      U.A. YUCATAN      UAZ         UANL  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MX" sz="2000" b="1" dirty="0">
                <a:solidFill>
                  <a:schemeClr val="bg1"/>
                </a:solidFill>
              </a:rPr>
              <a:t>CUSUR-</a:t>
            </a:r>
            <a:r>
              <a:rPr lang="es-MX" sz="2000" b="1" dirty="0" err="1">
                <a:solidFill>
                  <a:schemeClr val="bg1"/>
                </a:solidFill>
              </a:rPr>
              <a:t>UdeG</a:t>
            </a:r>
            <a:r>
              <a:rPr lang="es-MX" sz="2000" b="1" dirty="0">
                <a:solidFill>
                  <a:schemeClr val="bg1"/>
                </a:solidFill>
              </a:rPr>
              <a:t>    UJED         UACJ          BUAP        UMSNH     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MX" sz="2000" b="1" dirty="0">
                <a:solidFill>
                  <a:schemeClr val="bg1"/>
                </a:solidFill>
              </a:rPr>
              <a:t>UAQ     FES-UNAM     ITSON    UAC    UJAT      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MX" sz="2000" b="1" dirty="0">
                <a:solidFill>
                  <a:schemeClr val="bg1"/>
                </a:solidFill>
              </a:rPr>
              <a:t>CUALTOS-U de G. (Oct. 2015)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37892" name="Picture 4" descr="BD0646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040" y="2276872"/>
            <a:ext cx="2057400" cy="192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 RECONOCIMIENTO nacional</a:t>
            </a:r>
            <a:br>
              <a:rPr lang="es-MX" dirty="0"/>
            </a:br>
            <a:endParaRPr lang="es-MX" dirty="0"/>
          </a:p>
        </p:txBody>
      </p:sp>
      <p:pic>
        <p:nvPicPr>
          <p:cNvPr id="1026" name="Picture 2" descr="E:\Fotos Asamblea AEFMVZ 2009\DSCF1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56311" y="1974215"/>
            <a:ext cx="5831378" cy="438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91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RECONOCIMIENTO INTERNACIONAL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 el liderazgo del CONEVET bajo el auspicio de PANVET Y FPFECV se crea el CONSEJO PANAMERICANO DE EDUCACIÓN EN CIENCIAS VETERINARIAS.  2000.</a:t>
            </a:r>
          </a:p>
          <a:p>
            <a:r>
              <a:rPr lang="es-MX" dirty="0"/>
              <a:t>En México cada proceso de acreditación CONEVET es incorporado por lo menos un evaluador COPEVET que otorga Reconocimiento a la Acreditación Nacional.</a:t>
            </a:r>
          </a:p>
        </p:txBody>
      </p:sp>
    </p:spTree>
    <p:extLst>
      <p:ext uri="{BB962C8B-B14F-4D97-AF65-F5344CB8AC3E}">
        <p14:creationId xmlns:p14="http://schemas.microsoft.com/office/powerpoint/2010/main" val="4124973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2219</TotalTime>
  <Words>379</Words>
  <Application>Microsoft Macintosh PowerPoint</Application>
  <PresentationFormat>Presentación en pantalla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Calibri</vt:lpstr>
      <vt:lpstr>Franklin Gothic Book</vt:lpstr>
      <vt:lpstr>Franklin Gothic Medium</vt:lpstr>
      <vt:lpstr>Tahoma</vt:lpstr>
      <vt:lpstr>Times New Roman</vt:lpstr>
      <vt:lpstr>Verdana</vt:lpstr>
      <vt:lpstr>Wingdings</vt:lpstr>
      <vt:lpstr>Wingdings 2</vt:lpstr>
      <vt:lpstr>Brío</vt:lpstr>
      <vt:lpstr>Presentación de PowerPoint</vt:lpstr>
      <vt:lpstr>Presentación de PowerPoint</vt:lpstr>
      <vt:lpstr>             XX ANIVERSARIO</vt:lpstr>
      <vt:lpstr>XX Aniversario CONEVET</vt:lpstr>
      <vt:lpstr>CONEVET: 20 Años.</vt:lpstr>
      <vt:lpstr>Reconocimiento COPAES</vt:lpstr>
      <vt:lpstr>Presentación de PowerPoint</vt:lpstr>
      <vt:lpstr> RECONOCIMIENTO nacional </vt:lpstr>
      <vt:lpstr>RECONOCIMIENTO INTERNACIONAL</vt:lpstr>
      <vt:lpstr>Presentación de PowerPoint</vt:lpstr>
      <vt:lpstr>Presentación de PowerPoint</vt:lpstr>
      <vt:lpstr>Presentación de PowerPoint</vt:lpstr>
      <vt:lpstr> SITUACIÓN ACTUAL</vt:lpstr>
      <vt:lpstr> PROSPECTIVA</vt:lpstr>
      <vt:lpstr>POLÍTICAS</vt:lpstr>
      <vt:lpstr>REUNIÓN TRILATERAL  MEXICO-USA-CANADA</vt:lpstr>
      <vt:lpstr>CONGRESO MUNDIAL</vt:lpstr>
      <vt:lpstr>“Prospective of Veterinary Medicine Education in Latinoamerica”.  </vt:lpstr>
      <vt:lpstr>AW in curriculum.   -Meeting Buenos Aires, Argentina. 7-8 may/ 2015-</vt:lpstr>
      <vt:lpstr>Presentación de PowerPoint</vt:lpstr>
      <vt:lpstr>.</vt:lpstr>
    </vt:vector>
  </TitlesOfParts>
  <Company>del Oriente S.C.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Michoacana</dc:creator>
  <cp:lastModifiedBy>Microsoft Office User</cp:lastModifiedBy>
  <cp:revision>99</cp:revision>
  <cp:lastPrinted>1601-01-01T00:00:00Z</cp:lastPrinted>
  <dcterms:created xsi:type="dcterms:W3CDTF">2001-03-20T23:57:05Z</dcterms:created>
  <dcterms:modified xsi:type="dcterms:W3CDTF">2021-06-03T18:25:57Z</dcterms:modified>
</cp:coreProperties>
</file>