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76" r:id="rId9"/>
    <p:sldId id="274" r:id="rId10"/>
  </p:sldIdLst>
  <p:sldSz cx="10044113" cy="7775575"/>
  <p:notesSz cx="6858000" cy="9144000"/>
  <p:defaultTextStyle>
    <a:defPPr>
      <a:defRPr lang="es-MX"/>
    </a:defPPr>
    <a:lvl1pPr marL="0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1pPr>
    <a:lvl2pPr marL="509092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2pPr>
    <a:lvl3pPr marL="1018184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3pPr>
    <a:lvl4pPr marL="1527277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4pPr>
    <a:lvl5pPr marL="2036369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5pPr>
    <a:lvl6pPr marL="2545461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6pPr>
    <a:lvl7pPr marL="3054553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7pPr>
    <a:lvl8pPr marL="3563645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8pPr>
    <a:lvl9pPr marL="4072738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9" userDrawn="1">
          <p15:clr>
            <a:srgbClr val="A4A3A4"/>
          </p15:clr>
        </p15:guide>
        <p15:guide id="2" pos="31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4" autoAdjust="0"/>
    <p:restoredTop sz="97842" autoAdjust="0"/>
  </p:normalViewPr>
  <p:slideViewPr>
    <p:cSldViewPr snapToGrid="0">
      <p:cViewPr varScale="1">
        <p:scale>
          <a:sx n="67" d="100"/>
          <a:sy n="67" d="100"/>
        </p:scale>
        <p:origin x="1110" y="66"/>
      </p:cViewPr>
      <p:guideLst>
        <p:guide orient="horz" pos="2449"/>
        <p:guide pos="3164"/>
      </p:guideLst>
    </p:cSldViewPr>
  </p:slideViewPr>
  <p:outlineViewPr>
    <p:cViewPr>
      <p:scale>
        <a:sx n="33" d="100"/>
        <a:sy n="33" d="100"/>
      </p:scale>
      <p:origin x="0" y="8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309" y="1272531"/>
            <a:ext cx="8537496" cy="2707052"/>
          </a:xfrm>
        </p:spPr>
        <p:txBody>
          <a:bodyPr anchor="b"/>
          <a:lstStyle>
            <a:lvl1pPr algn="ctr">
              <a:defRPr sz="659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514" y="4083977"/>
            <a:ext cx="7533085" cy="1877297"/>
          </a:xfrm>
        </p:spPr>
        <p:txBody>
          <a:bodyPr/>
          <a:lstStyle>
            <a:lvl1pPr marL="0" indent="0" algn="ctr">
              <a:buNone/>
              <a:defRPr sz="2636"/>
            </a:lvl1pPr>
            <a:lvl2pPr marL="502188" indent="0" algn="ctr">
              <a:buNone/>
              <a:defRPr sz="2197"/>
            </a:lvl2pPr>
            <a:lvl3pPr marL="1004377" indent="0" algn="ctr">
              <a:buNone/>
              <a:defRPr sz="1977"/>
            </a:lvl3pPr>
            <a:lvl4pPr marL="1506565" indent="0" algn="ctr">
              <a:buNone/>
              <a:defRPr sz="1757"/>
            </a:lvl4pPr>
            <a:lvl5pPr marL="2008754" indent="0" algn="ctr">
              <a:buNone/>
              <a:defRPr sz="1757"/>
            </a:lvl5pPr>
            <a:lvl6pPr marL="2510942" indent="0" algn="ctr">
              <a:buNone/>
              <a:defRPr sz="1757"/>
            </a:lvl6pPr>
            <a:lvl7pPr marL="3013131" indent="0" algn="ctr">
              <a:buNone/>
              <a:defRPr sz="1757"/>
            </a:lvl7pPr>
            <a:lvl8pPr marL="3515319" indent="0" algn="ctr">
              <a:buNone/>
              <a:defRPr sz="1757"/>
            </a:lvl8pPr>
            <a:lvl9pPr marL="4017508" indent="0" algn="ctr">
              <a:buNone/>
              <a:defRPr sz="1757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79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7819" y="413978"/>
            <a:ext cx="2165762" cy="658944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0533" y="413978"/>
            <a:ext cx="6371734" cy="658944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66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02" y="1938496"/>
            <a:ext cx="8663047" cy="3234423"/>
          </a:xfrm>
        </p:spPr>
        <p:txBody>
          <a:bodyPr anchor="b"/>
          <a:lstStyle>
            <a:lvl1pPr>
              <a:defRPr sz="659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02" y="5203518"/>
            <a:ext cx="8663047" cy="1700906"/>
          </a:xfrm>
        </p:spPr>
        <p:txBody>
          <a:bodyPr/>
          <a:lstStyle>
            <a:lvl1pPr marL="0" indent="0">
              <a:buNone/>
              <a:defRPr sz="2636">
                <a:solidFill>
                  <a:schemeClr val="tx1"/>
                </a:solidFill>
              </a:defRPr>
            </a:lvl1pPr>
            <a:lvl2pPr marL="502188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2pPr>
            <a:lvl3pPr marL="1004377" indent="0">
              <a:buNone/>
              <a:defRPr sz="1977">
                <a:solidFill>
                  <a:schemeClr val="tx1">
                    <a:tint val="75000"/>
                  </a:schemeClr>
                </a:solidFill>
              </a:defRPr>
            </a:lvl3pPr>
            <a:lvl4pPr marL="1506565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4pPr>
            <a:lvl5pPr marL="2008754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5pPr>
            <a:lvl6pPr marL="2510942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6pPr>
            <a:lvl7pPr marL="3013131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7pPr>
            <a:lvl8pPr marL="3515319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8pPr>
            <a:lvl9pPr marL="4017508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956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0533" y="2069887"/>
            <a:ext cx="4268748" cy="493353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832" y="2069887"/>
            <a:ext cx="4268748" cy="493353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413979"/>
            <a:ext cx="8663047" cy="1502918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842" y="1906097"/>
            <a:ext cx="4249130" cy="93414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842" y="2840245"/>
            <a:ext cx="4249130" cy="417757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4833" y="1906097"/>
            <a:ext cx="4270056" cy="93414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4833" y="2840245"/>
            <a:ext cx="4270056" cy="417757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77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426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175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8372"/>
            <a:ext cx="3239488" cy="1814301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056" y="1119540"/>
            <a:ext cx="5084832" cy="5525698"/>
          </a:xfrm>
        </p:spPr>
        <p:txBody>
          <a:bodyPr/>
          <a:lstStyle>
            <a:lvl1pPr>
              <a:defRPr sz="3515"/>
            </a:lvl1pPr>
            <a:lvl2pPr>
              <a:defRPr sz="3076"/>
            </a:lvl2pPr>
            <a:lvl3pPr>
              <a:defRPr sz="2636"/>
            </a:lvl3pPr>
            <a:lvl4pPr>
              <a:defRPr sz="2197"/>
            </a:lvl4pPr>
            <a:lvl5pPr>
              <a:defRPr sz="2197"/>
            </a:lvl5pPr>
            <a:lvl6pPr>
              <a:defRPr sz="2197"/>
            </a:lvl6pPr>
            <a:lvl7pPr>
              <a:defRPr sz="2197"/>
            </a:lvl7pPr>
            <a:lvl8pPr>
              <a:defRPr sz="2197"/>
            </a:lvl8pPr>
            <a:lvl9pPr>
              <a:defRPr sz="2197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32673"/>
            <a:ext cx="3239488" cy="4321564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24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8372"/>
            <a:ext cx="3239488" cy="1814301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0056" y="1119540"/>
            <a:ext cx="5084832" cy="5525698"/>
          </a:xfrm>
        </p:spPr>
        <p:txBody>
          <a:bodyPr anchor="t"/>
          <a:lstStyle>
            <a:lvl1pPr marL="0" indent="0">
              <a:buNone/>
              <a:defRPr sz="3515"/>
            </a:lvl1pPr>
            <a:lvl2pPr marL="502188" indent="0">
              <a:buNone/>
              <a:defRPr sz="3076"/>
            </a:lvl2pPr>
            <a:lvl3pPr marL="1004377" indent="0">
              <a:buNone/>
              <a:defRPr sz="2636"/>
            </a:lvl3pPr>
            <a:lvl4pPr marL="1506565" indent="0">
              <a:buNone/>
              <a:defRPr sz="2197"/>
            </a:lvl4pPr>
            <a:lvl5pPr marL="2008754" indent="0">
              <a:buNone/>
              <a:defRPr sz="2197"/>
            </a:lvl5pPr>
            <a:lvl6pPr marL="2510942" indent="0">
              <a:buNone/>
              <a:defRPr sz="2197"/>
            </a:lvl6pPr>
            <a:lvl7pPr marL="3013131" indent="0">
              <a:buNone/>
              <a:defRPr sz="2197"/>
            </a:lvl7pPr>
            <a:lvl8pPr marL="3515319" indent="0">
              <a:buNone/>
              <a:defRPr sz="2197"/>
            </a:lvl8pPr>
            <a:lvl9pPr marL="4017508" indent="0">
              <a:buNone/>
              <a:defRPr sz="2197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32673"/>
            <a:ext cx="3239488" cy="4321564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0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533" y="413979"/>
            <a:ext cx="8663047" cy="150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533" y="2069887"/>
            <a:ext cx="8663047" cy="4933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533" y="7206808"/>
            <a:ext cx="225992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A67B-5B80-456F-BBB3-56953D2615BF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7113" y="7206808"/>
            <a:ext cx="3389888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3655" y="7206808"/>
            <a:ext cx="225992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27127-6E3C-453B-94DE-501841657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59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4377" rtl="0" eaLnBrk="1" latinLnBrk="0" hangingPunct="1">
        <a:lnSpc>
          <a:spcPct val="90000"/>
        </a:lnSpc>
        <a:spcBef>
          <a:spcPct val="0"/>
        </a:spcBef>
        <a:buNone/>
        <a:defRPr sz="4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094" indent="-251094" algn="l" defTabSz="1004377" rtl="0" eaLnBrk="1" latinLnBrk="0" hangingPunct="1">
        <a:lnSpc>
          <a:spcPct val="90000"/>
        </a:lnSpc>
        <a:spcBef>
          <a:spcPts val="1098"/>
        </a:spcBef>
        <a:buFont typeface="Arial" panose="020B0604020202020204" pitchFamily="34" charset="0"/>
        <a:buChar char="•"/>
        <a:defRPr sz="3076" kern="1200">
          <a:solidFill>
            <a:schemeClr val="tx1"/>
          </a:solidFill>
          <a:latin typeface="+mn-lt"/>
          <a:ea typeface="+mn-ea"/>
          <a:cs typeface="+mn-cs"/>
        </a:defRPr>
      </a:lvl1pPr>
      <a:lvl2pPr marL="753283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2pPr>
      <a:lvl3pPr marL="1255471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757660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259848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762037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264225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766414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268602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50218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2pPr>
      <a:lvl3pPr marL="1004377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3pPr>
      <a:lvl4pPr marL="1506565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008754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510942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013131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515319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01750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4431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3130784"/>
            <a:ext cx="8663047" cy="9566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3700" dirty="0" smtClean="0"/>
              <a:t>“Programas Institucionales para la Universidad de Guadalajara”</a:t>
            </a:r>
            <a:endParaRPr lang="es-MX" sz="3700" dirty="0"/>
          </a:p>
        </p:txBody>
      </p:sp>
    </p:spTree>
    <p:extLst>
      <p:ext uri="{BB962C8B-B14F-4D97-AF65-F5344CB8AC3E}">
        <p14:creationId xmlns:p14="http://schemas.microsoft.com/office/powerpoint/2010/main" val="82039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Integrantes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4694" y="2545580"/>
            <a:ext cx="4475233" cy="4112986"/>
          </a:xfrm>
        </p:spPr>
        <p:txBody>
          <a:bodyPr>
            <a:normAutofit fontScale="77500" lnSpcReduction="20000"/>
          </a:bodyPr>
          <a:lstStyle/>
          <a:p>
            <a:r>
              <a:rPr lang="es-MX" dirty="0"/>
              <a:t>María de los Ángeles Ancona Valdez </a:t>
            </a:r>
            <a:r>
              <a:rPr lang="es-MX" dirty="0" smtClean="0"/>
              <a:t>- CIEP</a:t>
            </a:r>
          </a:p>
          <a:p>
            <a:r>
              <a:rPr lang="es-MX" dirty="0"/>
              <a:t>Mónico Ávila Rodríguez </a:t>
            </a:r>
            <a:r>
              <a:rPr lang="es-MX" dirty="0" smtClean="0"/>
              <a:t>– CUAAD</a:t>
            </a:r>
          </a:p>
          <a:p>
            <a:r>
              <a:rPr lang="es-MX" dirty="0"/>
              <a:t>Gerardo Hernández </a:t>
            </a:r>
            <a:r>
              <a:rPr lang="es-MX" dirty="0" err="1"/>
              <a:t>Grover</a:t>
            </a:r>
            <a:r>
              <a:rPr lang="es-MX" dirty="0"/>
              <a:t> </a:t>
            </a:r>
            <a:r>
              <a:rPr lang="es-MX" dirty="0" smtClean="0"/>
              <a:t>– CUAAD</a:t>
            </a:r>
          </a:p>
          <a:p>
            <a:r>
              <a:rPr lang="es-MX" dirty="0"/>
              <a:t>María Carolina Rodríguez </a:t>
            </a:r>
            <a:r>
              <a:rPr lang="es-MX" dirty="0" smtClean="0"/>
              <a:t> - CUCEA</a:t>
            </a:r>
          </a:p>
          <a:p>
            <a:r>
              <a:rPr lang="es-MX" dirty="0"/>
              <a:t>Abelardo Gómez Andrade </a:t>
            </a:r>
            <a:r>
              <a:rPr lang="es-MX" dirty="0" smtClean="0"/>
              <a:t>– CUCEI</a:t>
            </a:r>
          </a:p>
          <a:p>
            <a:r>
              <a:rPr lang="es-MX" dirty="0"/>
              <a:t>Cristina Aparicio Ávila </a:t>
            </a:r>
            <a:r>
              <a:rPr lang="es-MX" dirty="0" smtClean="0"/>
              <a:t>– CUCSH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ES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177427" y="2499589"/>
            <a:ext cx="4331523" cy="43237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51094" indent="-251094" algn="l" defTabSz="1004377" rtl="0" eaLnBrk="1" latinLnBrk="0" hangingPunct="1">
              <a:lnSpc>
                <a:spcPct val="90000"/>
              </a:lnSpc>
              <a:spcBef>
                <a:spcPts val="1098"/>
              </a:spcBef>
              <a:buFont typeface="Arial" panose="020B0604020202020204" pitchFamily="34" charset="0"/>
              <a:buChar char="•"/>
              <a:defRPr sz="30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3283" indent="-251094" algn="l" defTabSz="1004377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Char char="•"/>
              <a:defRPr sz="2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471" indent="-251094" algn="l" defTabSz="1004377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Char char="•"/>
              <a:defRPr sz="21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57660" indent="-251094" algn="l" defTabSz="1004377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Char char="•"/>
              <a:defRPr sz="19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59848" indent="-251094" algn="l" defTabSz="1004377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Char char="•"/>
              <a:defRPr sz="19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2037" indent="-251094" algn="l" defTabSz="1004377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Char char="•"/>
              <a:defRPr sz="19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4225" indent="-251094" algn="l" defTabSz="1004377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Char char="•"/>
              <a:defRPr sz="19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6414" indent="-251094" algn="l" defTabSz="1004377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Char char="•"/>
              <a:defRPr sz="19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68602" indent="-251094" algn="l" defTabSz="1004377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Char char="•"/>
              <a:defRPr sz="19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Rocío Calderón García – CUCSH</a:t>
            </a:r>
          </a:p>
          <a:p>
            <a:r>
              <a:rPr lang="es-MX" dirty="0" smtClean="0"/>
              <a:t>Adriana Guzmán Castañeda – CUCIÉNEGA</a:t>
            </a:r>
          </a:p>
          <a:p>
            <a:r>
              <a:rPr lang="es-MX" dirty="0" smtClean="0"/>
              <a:t>Luis Roberto Domínguez Aguirre – CUCOSTA</a:t>
            </a:r>
          </a:p>
          <a:p>
            <a:r>
              <a:rPr lang="es-MX" dirty="0" smtClean="0"/>
              <a:t>Alfredo Sánchez </a:t>
            </a:r>
            <a:r>
              <a:rPr lang="es-MX" dirty="0" err="1" smtClean="0"/>
              <a:t>Ortíz</a:t>
            </a:r>
            <a:r>
              <a:rPr lang="es-MX" dirty="0" smtClean="0"/>
              <a:t>  - CULAGOS</a:t>
            </a:r>
          </a:p>
          <a:p>
            <a:r>
              <a:rPr lang="es-MX" dirty="0" smtClean="0"/>
              <a:t>Graciela Eugenia Espinosa de la Rosa – SUV</a:t>
            </a:r>
          </a:p>
          <a:p>
            <a:r>
              <a:rPr lang="es-MX" dirty="0" smtClean="0"/>
              <a:t>Fernando Guillermo Navarro </a:t>
            </a:r>
            <a:r>
              <a:rPr lang="es-MX" dirty="0" err="1" smtClean="0"/>
              <a:t>Navarro</a:t>
            </a:r>
            <a:r>
              <a:rPr lang="es-MX" dirty="0" smtClean="0"/>
              <a:t> </a:t>
            </a:r>
            <a:r>
              <a:rPr lang="es-MX" dirty="0"/>
              <a:t>– </a:t>
            </a:r>
            <a:r>
              <a:rPr lang="es-MX" dirty="0" smtClean="0"/>
              <a:t>SUV</a:t>
            </a:r>
          </a:p>
          <a:p>
            <a:r>
              <a:rPr lang="es-MX" dirty="0"/>
              <a:t>Adriana Cecilia Avelar Dueñas – CULAGOS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012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Propósito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3104725"/>
            <a:ext cx="8663047" cy="219165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 smtClean="0"/>
              <a:t>Es tener la información disponible en toda la red y responder de manera óptima a </a:t>
            </a:r>
            <a:r>
              <a:rPr lang="es-MX" dirty="0"/>
              <a:t>los procesos de evaluación y </a:t>
            </a:r>
            <a:r>
              <a:rPr lang="es-MX" dirty="0" smtClean="0"/>
              <a:t>acreditación de los programas educativos, considerando para ello una estructura base. </a:t>
            </a:r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17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Beneficiados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2902850"/>
            <a:ext cx="8663047" cy="28974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Todos los PE de la red. Tendrán un punto de partida común en el diseño de sus programas </a:t>
            </a:r>
            <a:r>
              <a:rPr lang="es-MX" dirty="0"/>
              <a:t>institucionales (o la adopción del propuesto </a:t>
            </a:r>
            <a:r>
              <a:rPr lang="es-MX" dirty="0" smtClean="0"/>
              <a:t>),</a:t>
            </a:r>
            <a:r>
              <a:rPr lang="es-MX" dirty="0"/>
              <a:t> </a:t>
            </a:r>
            <a:r>
              <a:rPr lang="es-MX" dirty="0" smtClean="0"/>
              <a:t>para ello se ha considerado la información mínima que deben contener, misma que permite hacer las valoraciones </a:t>
            </a:r>
            <a:r>
              <a:rPr lang="es-MX" smtClean="0"/>
              <a:t>en cada </a:t>
            </a:r>
            <a:r>
              <a:rPr lang="es-MX" dirty="0" smtClean="0"/>
              <a:t>programa.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70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541815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Impacto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2436879"/>
            <a:ext cx="8663047" cy="412769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MX" dirty="0" smtClean="0"/>
              <a:t>Porcentaje  de  docentes que han recibido cursos de actualización </a:t>
            </a:r>
          </a:p>
          <a:p>
            <a:pPr algn="just"/>
            <a:r>
              <a:rPr lang="es-MX" dirty="0" smtClean="0"/>
              <a:t>Porcentaje de equipo de laboratorio en óptimas condiciones u obsoleto </a:t>
            </a:r>
          </a:p>
          <a:p>
            <a:pPr algn="just"/>
            <a:r>
              <a:rPr lang="es-MX" dirty="0" smtClean="0"/>
              <a:t>Porcentaje de cursos de capacitación o formación de brigadas para la  seguridad ante un siniestro</a:t>
            </a:r>
          </a:p>
          <a:p>
            <a:pPr algn="just"/>
            <a:r>
              <a:rPr lang="es-MX" dirty="0" smtClean="0"/>
              <a:t>Nivel de satisfacción de los empleadores según el perfil de   egreso de la licenciatura</a:t>
            </a:r>
          </a:p>
          <a:p>
            <a:pPr algn="just"/>
            <a:r>
              <a:rPr lang="es-MX" dirty="0" smtClean="0"/>
              <a:t>Niveles de deserción en estudiantes que cuentan con el apoyo de un tutor</a:t>
            </a:r>
          </a:p>
          <a:p>
            <a:pPr algn="just"/>
            <a:r>
              <a:rPr lang="es-MX" dirty="0" smtClean="0"/>
              <a:t>Porcentaje de la población estudiantil con situación de vulnerabilidad que cuenta con una beca 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0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364391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Producto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0661" y="2176620"/>
            <a:ext cx="8663047" cy="43491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 smtClean="0"/>
              <a:t>Estructura base de los programas:</a:t>
            </a:r>
          </a:p>
          <a:p>
            <a:pPr lvl="0"/>
            <a:r>
              <a:rPr lang="es-MX" dirty="0" smtClean="0"/>
              <a:t>Introducción (Síntesis, justificación y descripción) </a:t>
            </a:r>
            <a:endParaRPr lang="es-ES" dirty="0"/>
          </a:p>
          <a:p>
            <a:pPr lvl="0"/>
            <a:r>
              <a:rPr lang="es-MX" dirty="0"/>
              <a:t>Objetivos (general y específicos de 3 a 5)</a:t>
            </a:r>
            <a:endParaRPr lang="es-ES" dirty="0"/>
          </a:p>
          <a:p>
            <a:pPr lvl="0"/>
            <a:r>
              <a:rPr lang="es-MX" dirty="0"/>
              <a:t>Metas (cuantitativas)</a:t>
            </a:r>
            <a:endParaRPr lang="es-ES" dirty="0"/>
          </a:p>
          <a:p>
            <a:pPr lvl="0"/>
            <a:r>
              <a:rPr lang="es-MX" dirty="0"/>
              <a:t>A quién va dirigido </a:t>
            </a:r>
            <a:endParaRPr lang="es-ES" dirty="0"/>
          </a:p>
          <a:p>
            <a:pPr lvl="0"/>
            <a:r>
              <a:rPr lang="es-MX" dirty="0"/>
              <a:t>Estrategias de implementación</a:t>
            </a:r>
            <a:endParaRPr lang="es-ES" dirty="0"/>
          </a:p>
          <a:p>
            <a:pPr lvl="0"/>
            <a:r>
              <a:rPr lang="es-MX" dirty="0"/>
              <a:t>Periodicidad</a:t>
            </a:r>
            <a:endParaRPr lang="es-ES" dirty="0"/>
          </a:p>
          <a:p>
            <a:pPr lvl="0"/>
            <a:r>
              <a:rPr lang="es-MX" dirty="0"/>
              <a:t>Criterios de evaluación y seguimiento</a:t>
            </a:r>
            <a:endParaRPr lang="es-ES" dirty="0"/>
          </a:p>
          <a:p>
            <a:pPr lvl="0"/>
            <a:r>
              <a:rPr lang="es-MX" dirty="0"/>
              <a:t>Cronograma de actividades genéricas</a:t>
            </a:r>
            <a:endParaRPr lang="es-ES" dirty="0"/>
          </a:p>
          <a:p>
            <a:pPr lvl="0"/>
            <a:r>
              <a:rPr lang="es-MX" dirty="0"/>
              <a:t>Participación del centro universitario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6028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432631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Trabajos futuros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2329593"/>
            <a:ext cx="8663047" cy="434911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MX" dirty="0"/>
              <a:t>Programa de seguimiento de </a:t>
            </a:r>
            <a:r>
              <a:rPr lang="es-MX" dirty="0" smtClean="0"/>
              <a:t>egresados (Continuación)</a:t>
            </a:r>
            <a:endParaRPr lang="es-MX" dirty="0"/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Programa </a:t>
            </a:r>
            <a:r>
              <a:rPr lang="es-MX" dirty="0"/>
              <a:t>de becas económicas para alumnos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Programa de actualización docente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Programa de mantenimiento preventivo o correctivo de laboratorios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Programa de Protección Civil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Programa </a:t>
            </a:r>
            <a:r>
              <a:rPr lang="es-MX" dirty="0"/>
              <a:t>de Tutorías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070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313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329</Words>
  <Application>Microsoft Office PowerPoint</Application>
  <PresentationFormat>Personalizado</PresentationFormat>
  <Paragraphs>54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Integrantes</vt:lpstr>
      <vt:lpstr>Propósito</vt:lpstr>
      <vt:lpstr>Beneficiados</vt:lpstr>
      <vt:lpstr>Impacto</vt:lpstr>
      <vt:lpstr>Producto</vt:lpstr>
      <vt:lpstr>Trabajos futuros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reunión del comité de pares</dc:title>
  <dc:creator>Angelica</dc:creator>
  <cp:lastModifiedBy>CIEP PROBOOK-5</cp:lastModifiedBy>
  <cp:revision>63</cp:revision>
  <dcterms:created xsi:type="dcterms:W3CDTF">2015-10-19T18:17:46Z</dcterms:created>
  <dcterms:modified xsi:type="dcterms:W3CDTF">2015-11-05T00:30:55Z</dcterms:modified>
</cp:coreProperties>
</file>