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78" r:id="rId6"/>
    <p:sldId id="279" r:id="rId7"/>
    <p:sldId id="267" r:id="rId8"/>
    <p:sldId id="266" r:id="rId9"/>
    <p:sldId id="265" r:id="rId10"/>
    <p:sldId id="276" r:id="rId11"/>
    <p:sldId id="274" r:id="rId12"/>
  </p:sldIdLst>
  <p:sldSz cx="10044113" cy="7775575"/>
  <p:notesSz cx="6858000" cy="9144000"/>
  <p:defaultTextStyle>
    <a:defPPr>
      <a:defRPr lang="es-MX"/>
    </a:defPPr>
    <a:lvl1pPr marL="0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1pPr>
    <a:lvl2pPr marL="509092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2pPr>
    <a:lvl3pPr marL="1018184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3pPr>
    <a:lvl4pPr marL="1527277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4pPr>
    <a:lvl5pPr marL="2036369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5pPr>
    <a:lvl6pPr marL="2545461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6pPr>
    <a:lvl7pPr marL="3054553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7pPr>
    <a:lvl8pPr marL="3563645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8pPr>
    <a:lvl9pPr marL="4072738" algn="l" defTabSz="1018184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5741"/>
  </p:normalViewPr>
  <p:slideViewPr>
    <p:cSldViewPr snapToGrid="0">
      <p:cViewPr varScale="1">
        <p:scale>
          <a:sx n="59" d="100"/>
          <a:sy n="59" d="100"/>
        </p:scale>
        <p:origin x="1290" y="72"/>
      </p:cViewPr>
      <p:guideLst>
        <p:guide orient="horz" pos="2449"/>
        <p:guide pos="3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272531"/>
            <a:ext cx="8537496" cy="2707052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4083977"/>
            <a:ext cx="7533085" cy="1877297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413978"/>
            <a:ext cx="2165762" cy="658944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413978"/>
            <a:ext cx="6371734" cy="658944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938496"/>
            <a:ext cx="8663047" cy="3234423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5203518"/>
            <a:ext cx="8663047" cy="1700906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2069887"/>
            <a:ext cx="4268748" cy="4933531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13979"/>
            <a:ext cx="8663047" cy="150291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906097"/>
            <a:ext cx="4249130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840245"/>
            <a:ext cx="4249130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906097"/>
            <a:ext cx="4270056" cy="934148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840245"/>
            <a:ext cx="4270056" cy="417757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1119540"/>
            <a:ext cx="5084832" cy="5525698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8372"/>
            <a:ext cx="3239488" cy="1814301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1119540"/>
            <a:ext cx="5084832" cy="5525698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32673"/>
            <a:ext cx="3239488" cy="4321564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413979"/>
            <a:ext cx="8663047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2069887"/>
            <a:ext cx="8663047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EA67B-5B80-456F-BBB3-56953D2615BF}" type="datetimeFigureOut">
              <a:rPr lang="es-MX" smtClean="0"/>
              <a:t>29/10/2015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7206808"/>
            <a:ext cx="33898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7206808"/>
            <a:ext cx="225992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7127-6E3C-453B-94DE-5018416574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O395dXm5cgCFYMkJgodBCUHTg&amp;url=http://hightechbizdev.com/category/quality/&amp;psig=AFQjCNER06PHf6pM6tZ_l53ikB03gwOCPw&amp;ust=1446143472111447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JTw7_Xs5cgCFUV4Jgodm5QPbw&amp;url=http://www.presentermedia.com/index.php?target=closeup&amp;maincat=clipart&amp;id=1283&amp;psig=AFQjCNF3pErmTgbMOZuK88UKH-sTmzqo5Q&amp;ust=144614519407277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mx/url?sa=i&amp;rct=j&amp;q=&amp;esrc=s&amp;source=images&amp;cd=&amp;cad=rja&amp;uact=8&amp;ved=0CAcQjRxqFQoTCKSE7_jt5cgCFQngJgod2pkI8A&amp;url=http://pixcooler.com/overwhelmed+face+clip+art&amp;psig=AFQjCNGf-pnnMPevA41W6sFYXylI6WdNgg&amp;ust=1446145479562957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uact=8&amp;ved=0CAcQjRxqFQoTCOvblMbz5cgCFUVZJgod7ywP6A&amp;url=http://adaptivesystemsinc.com/blog/operational-analytics-greater-efficiency-cost-reduction/&amp;psig=AFQjCNHo5MzJMiz5ZSVsx4nKvHTUQgxNpw&amp;ust=144614690523518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mx/url?sa=i&amp;rct=j&amp;q=&amp;esrc=s&amp;source=images&amp;cd=&amp;cad=rja&amp;uact=8&amp;ved=0CAcQjRxqFQoTCPSus5z05cgCFQLoJgodiS4E-w&amp;url=http://www.changeyourlifetips.com/tips-on-how-to-make-more-assertive-decisions/&amp;psig=AFQjCNGUHSZuhejT3SUW96pr35KBqM5nAg&amp;ust=1446147149693369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43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¿Qué sigue?</a:t>
            </a:r>
            <a:endParaRPr lang="es-MX" dirty="0"/>
          </a:p>
        </p:txBody>
      </p:sp>
      <p:pic>
        <p:nvPicPr>
          <p:cNvPr id="8194" name="Picture 2" descr="http://www.convexa.com.mx/uploadedfiles/images/colaboraci%C3%B3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35" y="2400300"/>
            <a:ext cx="3975754" cy="41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onografias.com/trabajos96/calidad-innovacion-y-mejora-continua/img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2706457"/>
            <a:ext cx="4981209" cy="37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13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0534" y="2641599"/>
            <a:ext cx="3777558" cy="3863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 smtClean="0"/>
              <a:t>“Automatización para procesos de Evaluación y Acreditación (Alumnos)”</a:t>
            </a:r>
            <a:endParaRPr lang="es-MX" sz="4000" dirty="0"/>
          </a:p>
        </p:txBody>
      </p:sp>
      <p:pic>
        <p:nvPicPr>
          <p:cNvPr id="2050" name="Picture 2" descr="http://images.clipartpanda.com/happy-computer-clip-art-happy-computer-image-representing-isolated-cartoon-version-35931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90" y="2473038"/>
            <a:ext cx="4853887" cy="39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Integrantes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696838"/>
              </p:ext>
            </p:extLst>
          </p:nvPr>
        </p:nvGraphicFramePr>
        <p:xfrm>
          <a:off x="820882" y="2400300"/>
          <a:ext cx="5381120" cy="348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900"/>
                <a:gridCol w="3895220"/>
              </a:tblGrid>
              <a:tr h="74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Centro Universitario</a:t>
                      </a:r>
                      <a:endParaRPr lang="es-MX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Nombre</a:t>
                      </a:r>
                      <a:endParaRPr lang="es-MX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CUAAD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Mónico Ávila Rodríguez </a:t>
                      </a:r>
                      <a:endParaRPr lang="es-MX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CUCBA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Georgina Adriana Quiroz Rocha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CUCEA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María Carolina Rodríguez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CUCSH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Cristina Aparicio Ávila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CUCIENEGA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Adriana Guzmán Castañeda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CULAGOS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Adriana Cecilia Avelar Dueñas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CULAGOS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Alfredo Sánchez Ortiz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SUV</a:t>
                      </a:r>
                      <a:endParaRPr lang="es-MX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Graciela Eugenia Espinosa de la Rosa </a:t>
                      </a:r>
                      <a:endParaRPr lang="es-MX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46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SUV</a:t>
                      </a:r>
                      <a:endParaRPr lang="es-MX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Fernando Guillermo Navarro </a:t>
                      </a:r>
                      <a:r>
                        <a:rPr lang="es-MX" sz="2000" dirty="0" err="1">
                          <a:effectLst/>
                        </a:rPr>
                        <a:t>Navarro</a:t>
                      </a: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608617" y="2389908"/>
            <a:ext cx="2888673" cy="342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Colaboración especial por parte de la CGTI, de:</a:t>
            </a:r>
            <a:endParaRPr lang="es-MX" dirty="0"/>
          </a:p>
          <a:p>
            <a:r>
              <a:rPr lang="es-MX" sz="800" dirty="0"/>
              <a:t> </a:t>
            </a:r>
          </a:p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Mtro. Felipe de Jesús Orozco 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Luna</a:t>
            </a:r>
          </a:p>
          <a:p>
            <a:endParaRPr lang="es-MX" sz="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Lic. Rosa Margarita Solis Plascencia</a:t>
            </a:r>
            <a:r>
              <a:rPr lang="es-MX" dirty="0"/>
              <a:t> 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Y el liderazgo de La </a:t>
            </a:r>
            <a:r>
              <a:rPr lang="es-MX" b="1" dirty="0" smtClean="0">
                <a:solidFill>
                  <a:schemeClr val="accent5">
                    <a:lumMod val="50000"/>
                  </a:schemeClr>
                </a:solidFill>
              </a:rPr>
              <a:t>Mtra.  María de los Ángeles Ancona Valdez</a:t>
            </a:r>
            <a:r>
              <a:rPr lang="es-MX" dirty="0" smtClean="0"/>
              <a:t> de CIEP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Propósito</a:t>
            </a:r>
            <a:endParaRPr lang="es-MX" dirty="0"/>
          </a:p>
        </p:txBody>
      </p:sp>
      <p:pic>
        <p:nvPicPr>
          <p:cNvPr id="3074" name="Picture 2" descr="http://irafeldman.files.wordpress.com/2012/12/quality-seal-canstockphoto78237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" y="3411212"/>
            <a:ext cx="30448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86911" y="594603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TSU y Licenciaturas</a:t>
            </a:r>
            <a:endParaRPr lang="es-MX" sz="4000" dirty="0"/>
          </a:p>
        </p:txBody>
      </p:sp>
      <p:pic>
        <p:nvPicPr>
          <p:cNvPr id="10" name="Picture 2" descr="http://lmfinancaspessoais.com.br/blog/wp-content/uploads/2014/11/a-estr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47" y="2264820"/>
            <a:ext cx="37146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879367" y="35667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0000FF"/>
                </a:solidFill>
              </a:rPr>
              <a:t>Evaluación diagnóstica: </a:t>
            </a:r>
            <a:r>
              <a:rPr lang="es-MX" sz="2400" b="1" dirty="0" smtClean="0">
                <a:solidFill>
                  <a:srgbClr val="0000FF"/>
                </a:solidFill>
              </a:rPr>
              <a:t>Nivel 1</a:t>
            </a:r>
            <a:endParaRPr lang="es-MX" sz="2400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50105" y="1556934"/>
            <a:ext cx="320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0000FF"/>
                </a:solidFill>
              </a:rPr>
              <a:t>Acreditación</a:t>
            </a:r>
            <a:endParaRPr lang="es-MX" sz="4000" dirty="0">
              <a:solidFill>
                <a:srgbClr val="0000FF"/>
              </a:solidFill>
            </a:endParaRPr>
          </a:p>
        </p:txBody>
      </p:sp>
      <p:pic>
        <p:nvPicPr>
          <p:cNvPr id="14" name="Picture 4" descr="C:\Users\fernandonavarro\Documents\V Republica Dominicana\Logo COPA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42" y="2617713"/>
            <a:ext cx="2906338" cy="91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ernandonavarro\Documents\V Republica Dominicana\Logo CIE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35" y="4765452"/>
            <a:ext cx="3106278" cy="5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Necesidad de información</a:t>
            </a:r>
            <a:endParaRPr lang="es-MX" dirty="0"/>
          </a:p>
        </p:txBody>
      </p:sp>
      <p:pic>
        <p:nvPicPr>
          <p:cNvPr id="4098" name="Picture 2" descr="http://globalprocessservers.com/wp-content/uploads/2015/05/paperwork_w640-640x3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5" y="3129467"/>
            <a:ext cx="4113645" cy="23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ernandonavarro\Documents\COMITÉ DE PARES\Reunion anual 2015\Computer_Re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6" y="3102004"/>
            <a:ext cx="3374304" cy="23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4696691" y="4083627"/>
            <a:ext cx="997527" cy="5715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6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Necesidad de unificar criterios</a:t>
            </a:r>
            <a:endParaRPr lang="es-MX" dirty="0"/>
          </a:p>
        </p:txBody>
      </p:sp>
      <p:pic>
        <p:nvPicPr>
          <p:cNvPr id="6146" name="Picture 2" descr="http://content.presentermedia.com/files/clipart/00001000/1283/brainstorming_idea_pc_md_w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90" y="246611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Q5iz0PGnjLZDHtiX1IIMDaIc80fvMSfFHquCveuWLjivSuYUhfr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3645696"/>
            <a:ext cx="284321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5049981" y="4085361"/>
            <a:ext cx="997527" cy="5715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22066" y="2627224"/>
            <a:ext cx="30249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¿Activo o no activo?</a:t>
            </a:r>
            <a:endParaRPr lang="es-ES" sz="36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663889" y="3231272"/>
            <a:ext cx="23860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Eficiencia terminal</a:t>
            </a:r>
            <a:endParaRPr lang="es-E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6981" y="4744136"/>
            <a:ext cx="23860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Deserción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05435" y="5715242"/>
            <a:ext cx="190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Rezago</a:t>
            </a:r>
          </a:p>
        </p:txBody>
      </p:sp>
    </p:spTree>
    <p:extLst>
      <p:ext uri="{BB962C8B-B14F-4D97-AF65-F5344CB8AC3E}">
        <p14:creationId xmlns:p14="http://schemas.microsoft.com/office/powerpoint/2010/main" val="19063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Producto: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47705" y="2457761"/>
            <a:ext cx="1998364" cy="730711"/>
          </a:xfrm>
          <a:prstGeom prst="rect">
            <a:avLst/>
          </a:prstGeom>
          <a:noFill/>
        </p:spPr>
        <p:txBody>
          <a:bodyPr wrap="none" lIns="114044" tIns="57022" rIns="114044" bIns="57022" rtlCol="0">
            <a:spAutoFit/>
          </a:bodyPr>
          <a:lstStyle/>
          <a:p>
            <a:r>
              <a:rPr lang="es-MX" sz="4000" cap="smal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7704" y="3393444"/>
            <a:ext cx="8589813" cy="3192923"/>
          </a:xfrm>
          <a:prstGeom prst="rect">
            <a:avLst/>
          </a:prstGeom>
          <a:noFill/>
        </p:spPr>
        <p:txBody>
          <a:bodyPr wrap="square" lIns="114044" tIns="57022" rIns="114044" bIns="57022" rtlCol="0">
            <a:spAutoFit/>
          </a:bodyPr>
          <a:lstStyle/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Trayectoria Por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Aprobación Y Reprobación Por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Titulación Por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Rezago Por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Reprobación Por Materia Y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Deserción Por Materia Y Programa Educativo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Índice De Reprobación Mas Deserción Por Materia Y Programa Educativo </a:t>
            </a:r>
          </a:p>
          <a:p>
            <a:pPr marL="427665" indent="-427665">
              <a:buFont typeface="+mj-lt"/>
              <a:buAutoNum type="arabicPeriod"/>
            </a:pPr>
            <a:r>
              <a:rPr lang="es-MX" sz="2000" cap="small" dirty="0">
                <a:solidFill>
                  <a:schemeClr val="accent5">
                    <a:lumMod val="50000"/>
                  </a:schemeClr>
                </a:solidFill>
                <a:latin typeface="Corbel" pitchFamily="34" charset="0"/>
              </a:rPr>
              <a:t>Ingreso De Alumnos Por Programa Educativo</a:t>
            </a:r>
          </a:p>
          <a:p>
            <a:pPr marL="427665" indent="-427665">
              <a:buFont typeface="+mj-lt"/>
              <a:buAutoNum type="arabicPeriod"/>
            </a:pP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27665" indent="-427665">
              <a:buFont typeface="+mj-lt"/>
              <a:buAutoNum type="arabicPeriod"/>
            </a:pPr>
            <a:endParaRPr lang="es-MX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smtClean="0"/>
              <a:t>Impacto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0490" y="2375650"/>
            <a:ext cx="3803074" cy="19927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sz="3600" dirty="0"/>
              <a:t>Procesos de evaluación y </a:t>
            </a:r>
            <a:r>
              <a:rPr lang="es-MX" sz="3600" dirty="0" smtClean="0"/>
              <a:t>acreditación </a:t>
            </a:r>
            <a:r>
              <a:rPr lang="es-MX" sz="3600" dirty="0"/>
              <a:t>más </a:t>
            </a:r>
            <a:r>
              <a:rPr lang="es-MX" sz="3600" dirty="0" smtClean="0"/>
              <a:t>eficientes</a:t>
            </a:r>
          </a:p>
          <a:p>
            <a:pPr marL="0" indent="0">
              <a:buNone/>
            </a:pPr>
            <a:endParaRPr lang="es-MX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281055" y="5163128"/>
            <a:ext cx="4603172" cy="1881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094" indent="-251094" algn="l" defTabSz="1004377" rtl="0" eaLnBrk="1" latinLnBrk="0" hangingPunct="1">
              <a:lnSpc>
                <a:spcPct val="90000"/>
              </a:lnSpc>
              <a:spcBef>
                <a:spcPts val="1098"/>
              </a:spcBef>
              <a:buFont typeface="Arial" panose="020B0604020202020204" pitchFamily="34" charset="0"/>
              <a:buChar char="•"/>
              <a:defRPr sz="30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283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6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471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7660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59848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2037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4225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6414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8602" indent="-251094" algn="l" defTabSz="1004377" rtl="0" eaLnBrk="1" latinLnBrk="0" hangingPunct="1">
              <a:lnSpc>
                <a:spcPct val="90000"/>
              </a:lnSpc>
              <a:spcBef>
                <a:spcPts val="549"/>
              </a:spcBef>
              <a:buFont typeface="Arial" panose="020B0604020202020204" pitchFamily="34" charset="0"/>
              <a:buChar char="•"/>
              <a:defRPr sz="1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600" dirty="0" smtClean="0"/>
              <a:t>Análisis y toma de decisiones con información real</a:t>
            </a:r>
            <a:endParaRPr lang="es-MX" sz="3600" dirty="0"/>
          </a:p>
        </p:txBody>
      </p:sp>
      <p:pic>
        <p:nvPicPr>
          <p:cNvPr id="7170" name="Picture 2" descr="http://adaptivesystemsinc.com/wp-content/uploads/2014/12/costs-down-efficiency-upv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48" y="2155997"/>
            <a:ext cx="3668280" cy="24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angeyourlifetips.com/wp-content/uploads/2011/06/Decis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8" y="4820228"/>
            <a:ext cx="3075708" cy="23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33" y="1650999"/>
            <a:ext cx="8663047" cy="723097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Beneficiados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9752" y="2423391"/>
            <a:ext cx="8663047" cy="3708400"/>
          </a:xfrm>
        </p:spPr>
        <p:txBody>
          <a:bodyPr>
            <a:noAutofit/>
          </a:bodyPr>
          <a:lstStyle/>
          <a:p>
            <a:r>
              <a:rPr lang="es-MX" sz="2800" dirty="0" smtClean="0"/>
              <a:t>Las personas involucradas en los procesos de evaluación y acreditación de los programas</a:t>
            </a:r>
          </a:p>
          <a:p>
            <a:r>
              <a:rPr lang="es-MX" sz="2800" dirty="0" smtClean="0"/>
              <a:t>Los funcionarios que analizan información y toman decisiones</a:t>
            </a:r>
          </a:p>
          <a:p>
            <a:r>
              <a:rPr lang="es-MX" sz="2800" dirty="0" smtClean="0"/>
              <a:t>Los estudiantes</a:t>
            </a:r>
          </a:p>
          <a:p>
            <a:r>
              <a:rPr lang="es-MX" sz="2800" dirty="0" smtClean="0"/>
              <a:t>La comunidad</a:t>
            </a:r>
          </a:p>
          <a:p>
            <a:r>
              <a:rPr lang="es-MX" sz="2800" dirty="0" smtClean="0"/>
              <a:t>Los Centros de la Red</a:t>
            </a:r>
          </a:p>
          <a:p>
            <a:r>
              <a:rPr lang="es-MX" sz="2800" dirty="0" smtClean="0"/>
              <a:t>La Universidad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897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206</Words>
  <Application>Microsoft Office PowerPoint</Application>
  <PresentationFormat>Personalizado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Tema de Office</vt:lpstr>
      <vt:lpstr>Presentación de PowerPoint</vt:lpstr>
      <vt:lpstr>Presentación de PowerPoint</vt:lpstr>
      <vt:lpstr>Integrantes</vt:lpstr>
      <vt:lpstr>Propósito</vt:lpstr>
      <vt:lpstr>Necesidad de información</vt:lpstr>
      <vt:lpstr>Necesidad de unificar criterios</vt:lpstr>
      <vt:lpstr>Producto:</vt:lpstr>
      <vt:lpstr>Impacto</vt:lpstr>
      <vt:lpstr>Beneficiados</vt:lpstr>
      <vt:lpstr>¿Qué sigue?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reunión del comité de pares</dc:title>
  <dc:creator>Angelica</dc:creator>
  <cp:lastModifiedBy>ESCARLE</cp:lastModifiedBy>
  <cp:revision>28</cp:revision>
  <dcterms:created xsi:type="dcterms:W3CDTF">2015-10-19T18:17:46Z</dcterms:created>
  <dcterms:modified xsi:type="dcterms:W3CDTF">2015-10-29T18:46:44Z</dcterms:modified>
</cp:coreProperties>
</file>